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23" roundtripDataSignature="AMtx7mgzNGDa6ZPzAHl8iYjg7LvUUxDu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487EC1A-B423-42FF-87FB-0F2D4091B1DA}">
  <a:tblStyle styleId="{4487EC1A-B423-42FF-87FB-0F2D4091B1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5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3"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0" type="dt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4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efab2296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20efab22969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5163d3c6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225163d3c6c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5163d3c6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225163d3c6c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5163d3c6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225163d3c6c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5163d3c6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225163d3c6c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5163d3c6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225163d3c6c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5163d3c6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225163d3c6c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5163d3c6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225163d3c6c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5163d3c6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225163d3c6c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5163d3c6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225163d3c6c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5163d3c6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225163d3c6c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5163d3c6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225163d3c6c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0efab22969_0_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20efab22969_0_9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g20efab22969_0_9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20efab22969_0_9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20efab22969_0_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efab22969_0_1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20efab22969_0_15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g20efab22969_0_15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20efab22969_0_15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20efab22969_0_1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0efab22969_0_160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20efab22969_0_16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g20efab22969_0_16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20efab22969_0_16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g20efab22969_0_1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0efab22969_0_10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20efab22969_0_10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g20efab22969_0_10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20efab22969_0_10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20efab22969_0_10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0efab22969_0_10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g20efab22969_0_109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g20efab22969_0_10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20efab22969_0_10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g20efab22969_0_1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0efab22969_0_1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20efab22969_0_11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g20efab22969_0_11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g20efab22969_0_1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20efab22969_0_1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20efab22969_0_1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0efab22969_0_122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20efab22969_0_122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g20efab22969_0_122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g20efab22969_0_122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g20efab22969_0_122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g20efab22969_0_1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20efab22969_0_1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20efab22969_0_1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efab22969_0_1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20efab22969_0_1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20efab22969_0_1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20efab22969_0_1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0efab22969_0_1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20efab22969_0_1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0efab22969_0_1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efab22969_0_14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20efab22969_0_14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g20efab22969_0_14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g20efab22969_0_14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20efab22969_0_14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20efab22969_0_1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efab22969_0_14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20efab22969_0_147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g20efab22969_0_147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g20efab22969_0_14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20efab22969_0_1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20efab22969_0_1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20efab22969_0_9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20efab22969_0_9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0efab22969_0_9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20efab22969_0_9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g20efab22969_0_9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efab22969_0_86"/>
          <p:cNvSpPr txBox="1"/>
          <p:nvPr>
            <p:ph type="title"/>
          </p:nvPr>
        </p:nvSpPr>
        <p:spPr>
          <a:xfrm>
            <a:off x="838200" y="1050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Stepping 0ut</a:t>
            </a:r>
            <a:endParaRPr/>
          </a:p>
        </p:txBody>
      </p:sp>
      <p:sp>
        <p:nvSpPr>
          <p:cNvPr id="90" name="Google Shape;90;g20efab22969_0_86"/>
          <p:cNvSpPr txBox="1"/>
          <p:nvPr>
            <p:ph idx="1" type="body"/>
          </p:nvPr>
        </p:nvSpPr>
        <p:spPr>
          <a:xfrm>
            <a:off x="897600" y="2602000"/>
            <a:ext cx="104562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g225163d3c6c_0_77"/>
          <p:cNvGraphicFramePr/>
          <p:nvPr/>
        </p:nvGraphicFramePr>
        <p:xfrm>
          <a:off x="384325" y="3455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{4487EC1A-B423-42FF-87FB-0F2D4091B1DA}</a:tableStyleId>
              </a:tblPr>
              <a:tblGrid>
                <a:gridCol w="4288875"/>
                <a:gridCol w="1951550"/>
                <a:gridCol w="4658825"/>
              </a:tblGrid>
              <a:tr h="1512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Life is a problem to be solved.</a:t>
                      </a:r>
                      <a:endParaRPr sz="2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Life is an experience to be savoured.</a:t>
                      </a:r>
                      <a:endParaRPr sz="2900"/>
                    </a:p>
                  </a:txBody>
                  <a:tcPr marT="91425" marB="91425" marR="91425" marL="91425"/>
                </a:tc>
              </a:tr>
              <a:tr h="219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We’re on a mission from God.</a:t>
                      </a:r>
                      <a:endParaRPr sz="2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We are a community of believers.</a:t>
                      </a:r>
                      <a:endParaRPr sz="2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44" name="Google Shape;144;g225163d3c6c_0_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750" y="3035925"/>
            <a:ext cx="4645750" cy="19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25163d3c6c_0_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850" y="2909500"/>
            <a:ext cx="3806199" cy="2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g225163d3c6c_0_58"/>
          <p:cNvGraphicFramePr/>
          <p:nvPr/>
        </p:nvGraphicFramePr>
        <p:xfrm>
          <a:off x="384325" y="3455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{4487EC1A-B423-42FF-87FB-0F2D4091B1DA}</a:tableStyleId>
              </a:tblPr>
              <a:tblGrid>
                <a:gridCol w="4409950"/>
                <a:gridCol w="1588300"/>
                <a:gridCol w="4901000"/>
              </a:tblGrid>
              <a:tr h="628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Life is a problem to be solved.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Life is an experience to be savoured.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628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We’re on a mission from God.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We are a community of believers.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105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Mission - intentional, time sensitive, goal focussed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Community - relational, inclusive, life-time, program focussed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23645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Maybe:</a:t>
                      </a:r>
                      <a:endParaRPr sz="2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Intentional, but humble and ready to listen</a:t>
                      </a:r>
                      <a:endParaRPr sz="2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Time </a:t>
                      </a:r>
                      <a:r>
                        <a:rPr lang="en-US" sz="2900"/>
                        <a:t>sensitive, but inclusive and patient</a:t>
                      </a:r>
                      <a:endParaRPr sz="2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Goal focussed, but gentle and willing to put people first</a:t>
                      </a:r>
                      <a:endParaRPr sz="2900"/>
                    </a:p>
                  </a:txBody>
                  <a:tcPr marT="91425" marB="91425" marR="91425" marL="91425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g225163d3c6c_0_90"/>
          <p:cNvGraphicFramePr/>
          <p:nvPr/>
        </p:nvGraphicFramePr>
        <p:xfrm>
          <a:off x="384325" y="3455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{4487EC1A-B423-42FF-87FB-0F2D4091B1DA}</a:tableStyleId>
              </a:tblPr>
              <a:tblGrid>
                <a:gridCol w="5136500"/>
                <a:gridCol w="795725"/>
                <a:gridCol w="4967025"/>
              </a:tblGrid>
              <a:tr h="628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We’re on a mission from God.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We are a community of believers.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105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… 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will receive power when the Holy Spirit comes on you; and you will be my witnesses in Jerusalem, and in all Judea and Samaria, and to the ends of the earth.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(Acts 1:8)</a:t>
                      </a:r>
                      <a:endParaRPr sz="3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Each of you should 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whatever gift you have received to 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serve others 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(1 Peter 4:10)</a:t>
                      </a:r>
                      <a:endParaRPr sz="2600"/>
                    </a:p>
                  </a:txBody>
                  <a:tcPr marT="91425" marB="91425" marR="91425" marL="91425"/>
                </a:tc>
              </a:tr>
              <a:tr h="23645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How to start?</a:t>
                      </a:r>
                      <a:endParaRPr sz="2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‘just walk across the room’</a:t>
                      </a:r>
                      <a:r>
                        <a:rPr lang="en-US" sz="2900"/>
                        <a:t> </a:t>
                      </a:r>
                      <a:r>
                        <a:rPr lang="en-US" sz="1800"/>
                        <a:t>Bill Hybels</a:t>
                      </a:r>
                      <a:endParaRPr sz="1800"/>
                    </a:p>
                  </a:txBody>
                  <a:tcPr marT="91425" marB="91425" marR="91425" marL="91425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5163d3c6c_0_98"/>
          <p:cNvSpPr txBox="1"/>
          <p:nvPr>
            <p:ph type="title"/>
          </p:nvPr>
        </p:nvSpPr>
        <p:spPr>
          <a:xfrm>
            <a:off x="838200" y="1050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Stepping 0ut</a:t>
            </a:r>
            <a:endParaRPr/>
          </a:p>
        </p:txBody>
      </p:sp>
      <p:sp>
        <p:nvSpPr>
          <p:cNvPr id="96" name="Google Shape;96;g225163d3c6c_0_98"/>
          <p:cNvSpPr txBox="1"/>
          <p:nvPr>
            <p:ph idx="1" type="body"/>
          </p:nvPr>
        </p:nvSpPr>
        <p:spPr>
          <a:xfrm>
            <a:off x="897600" y="2602000"/>
            <a:ext cx="104562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… </a:t>
            </a:r>
            <a:r>
              <a:rPr lang="en-US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you will receive power when the Holy Spirit comes on you; and you will be my witnesses in Jerusalem, and in all Judea and Samaria, and to the ends of the earth.</a:t>
            </a:r>
            <a:endParaRPr sz="3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5163d3c6c_0_43"/>
          <p:cNvSpPr txBox="1"/>
          <p:nvPr>
            <p:ph type="title"/>
          </p:nvPr>
        </p:nvSpPr>
        <p:spPr>
          <a:xfrm>
            <a:off x="70600" y="433675"/>
            <a:ext cx="11537700" cy="45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Stepping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0ut</a:t>
            </a:r>
            <a:endParaRPr/>
          </a:p>
        </p:txBody>
      </p:sp>
      <p:pic>
        <p:nvPicPr>
          <p:cNvPr id="102" name="Google Shape;102;g225163d3c6c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913" y="1423988"/>
            <a:ext cx="2771775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25163d3c6c_0_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2675" y="514350"/>
            <a:ext cx="4619325" cy="36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5163d3c6c_0_26"/>
          <p:cNvSpPr txBox="1"/>
          <p:nvPr>
            <p:ph type="title"/>
          </p:nvPr>
        </p:nvSpPr>
        <p:spPr>
          <a:xfrm>
            <a:off x="70600" y="433675"/>
            <a:ext cx="11763000" cy="45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Patrick: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raised in Britain after the the Romans left, attacks by the Irish in the west, Picts from the north and Saxons from the east.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captured as a slave at 16, converted, escaped to Britain, trained as monk / priest in France, returned to Ireland (with companions) to evangelise &amp; establish many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monasteries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 / churches.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died about 460 AD.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(Roman rule collapsed in France by 486)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5163d3c6c_0_30"/>
          <p:cNvSpPr txBox="1"/>
          <p:nvPr>
            <p:ph type="title"/>
          </p:nvPr>
        </p:nvSpPr>
        <p:spPr>
          <a:xfrm>
            <a:off x="70600" y="301600"/>
            <a:ext cx="11537700" cy="47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0000"/>
              <a:buFont typeface="Arial"/>
              <a:buNone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Irish-Scottish Mission Movement</a:t>
            </a: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: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Columba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, Irish, -&gt; Picts in Scotland,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with 200 companions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, est. bible school /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monastery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 at Iona, 563 AD.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Dunod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, Irish, -&gt; Wales, est. bible school at Bangor with 2100+ students in 560 AD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Columbanus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, Irish, trained at Bangor, -&gt; Burgundy 590 AD, -&gt; Austria -&gt; Italy 615 AD.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Aidan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, Irish, trained at Iona, -&gt; Northumbria (northern England) in 634 AD -&gt; ⅔ of Northumbrians converted at this time.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5163d3c6c_0_34"/>
          <p:cNvSpPr txBox="1"/>
          <p:nvPr>
            <p:ph type="title"/>
          </p:nvPr>
        </p:nvSpPr>
        <p:spPr>
          <a:xfrm>
            <a:off x="70600" y="433675"/>
            <a:ext cx="11537700" cy="45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Wilibrord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, from Northumbria, -&gt; Frisans (Netherlands) 696 AD.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Boniface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, from Devon, -&gt; Hesse (central Germany) 716 AD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and many others…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And so … people with dedication and intent made a difference. 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5163d3c6c_0_22"/>
          <p:cNvSpPr txBox="1"/>
          <p:nvPr>
            <p:ph type="title"/>
          </p:nvPr>
        </p:nvSpPr>
        <p:spPr>
          <a:xfrm>
            <a:off x="3599625" y="52675"/>
            <a:ext cx="8008800" cy="48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Bonus Fact: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Walpurga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 was the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niece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 of Boniface, and is the first known female author from England, in Germany.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25163d3c6c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828" y="0"/>
            <a:ext cx="358685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g225163d3c6c_0_39"/>
          <p:cNvGraphicFramePr/>
          <p:nvPr/>
        </p:nvGraphicFramePr>
        <p:xfrm>
          <a:off x="384325" y="3455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{4487EC1A-B423-42FF-87FB-0F2D4091B1DA}</a:tableStyleId>
              </a:tblPr>
              <a:tblGrid>
                <a:gridCol w="4288875"/>
                <a:gridCol w="1951550"/>
                <a:gridCol w="4658825"/>
              </a:tblGrid>
              <a:tr h="1512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Life is a problem to be solved.</a:t>
                      </a:r>
                      <a:endParaRPr sz="2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Life is an experience to be savoured.</a:t>
                      </a:r>
                      <a:endParaRPr sz="2900"/>
                    </a:p>
                  </a:txBody>
                  <a:tcPr marT="91425" marB="91425" marR="91425" marL="91425"/>
                </a:tc>
              </a:tr>
              <a:tr h="219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30" name="Google Shape;130;g225163d3c6c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925" y="2019650"/>
            <a:ext cx="4930851" cy="27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25163d3c6c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791100" y="1993725"/>
            <a:ext cx="4279550" cy="28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g225163d3c6c_0_52"/>
          <p:cNvGraphicFramePr/>
          <p:nvPr/>
        </p:nvGraphicFramePr>
        <p:xfrm>
          <a:off x="384325" y="3455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{4487EC1A-B423-42FF-87FB-0F2D4091B1DA}</a:tableStyleId>
              </a:tblPr>
              <a:tblGrid>
                <a:gridCol w="4288875"/>
                <a:gridCol w="1951550"/>
                <a:gridCol w="4658825"/>
              </a:tblGrid>
              <a:tr h="1512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Life is a problem to be solved.</a:t>
                      </a:r>
                      <a:endParaRPr sz="2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Life is an experience to be savoured.</a:t>
                      </a:r>
                      <a:endParaRPr sz="2900"/>
                    </a:p>
                  </a:txBody>
                  <a:tcPr marT="91425" marB="91425" marR="91425" marL="91425"/>
                </a:tc>
              </a:tr>
              <a:tr h="219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We’re on a mission from God.</a:t>
                      </a:r>
                      <a:endParaRPr sz="2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We are a community of believers.</a:t>
                      </a:r>
                      <a:endParaRPr sz="2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37" name="Google Shape;137;g225163d3c6c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350" y="3075441"/>
            <a:ext cx="4278850" cy="199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25163d3c6c_0_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4750" y="3035925"/>
            <a:ext cx="4645750" cy="19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